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  <p:sldMasterId id="2147483724" r:id="rId2"/>
  </p:sldMasterIdLst>
  <p:notesMasterIdLst>
    <p:notesMasterId r:id="rId20"/>
  </p:notesMasterIdLst>
  <p:handoutMasterIdLst>
    <p:handoutMasterId r:id="rId21"/>
  </p:handoutMasterIdLst>
  <p:sldIdLst>
    <p:sldId id="352" r:id="rId3"/>
    <p:sldId id="355" r:id="rId4"/>
    <p:sldId id="361" r:id="rId5"/>
    <p:sldId id="367" r:id="rId6"/>
    <p:sldId id="368" r:id="rId7"/>
    <p:sldId id="372" r:id="rId8"/>
    <p:sldId id="403" r:id="rId9"/>
    <p:sldId id="362" r:id="rId10"/>
    <p:sldId id="360" r:id="rId11"/>
    <p:sldId id="398" r:id="rId12"/>
    <p:sldId id="402" r:id="rId13"/>
    <p:sldId id="392" r:id="rId14"/>
    <p:sldId id="393" r:id="rId15"/>
    <p:sldId id="378" r:id="rId16"/>
    <p:sldId id="376" r:id="rId17"/>
    <p:sldId id="401" r:id="rId18"/>
    <p:sldId id="354" r:id="rId19"/>
  </p:sldIdLst>
  <p:sldSz cx="12192000" cy="6858000"/>
  <p:notesSz cx="6797675" cy="9928225"/>
  <p:defaultTextStyle>
    <a:defPPr>
      <a:defRPr lang="ru-RU"/>
    </a:defPPr>
    <a:lvl1pPr marL="0" algn="l" defTabSz="1928050" rtl="0" eaLnBrk="1" latinLnBrk="0" hangingPunct="1">
      <a:defRPr sz="3733" kern="1200">
        <a:solidFill>
          <a:schemeClr val="tx1"/>
        </a:solidFill>
        <a:latin typeface="+mn-lt"/>
        <a:ea typeface="+mn-ea"/>
        <a:cs typeface="+mn-cs"/>
      </a:defRPr>
    </a:lvl1pPr>
    <a:lvl2pPr marL="964027" algn="l" defTabSz="1928050" rtl="0" eaLnBrk="1" latinLnBrk="0" hangingPunct="1">
      <a:defRPr sz="3733" kern="1200">
        <a:solidFill>
          <a:schemeClr val="tx1"/>
        </a:solidFill>
        <a:latin typeface="+mn-lt"/>
        <a:ea typeface="+mn-ea"/>
        <a:cs typeface="+mn-cs"/>
      </a:defRPr>
    </a:lvl2pPr>
    <a:lvl3pPr marL="1928050" algn="l" defTabSz="1928050" rtl="0" eaLnBrk="1" latinLnBrk="0" hangingPunct="1">
      <a:defRPr sz="3733" kern="1200">
        <a:solidFill>
          <a:schemeClr val="tx1"/>
        </a:solidFill>
        <a:latin typeface="+mn-lt"/>
        <a:ea typeface="+mn-ea"/>
        <a:cs typeface="+mn-cs"/>
      </a:defRPr>
    </a:lvl3pPr>
    <a:lvl4pPr marL="2892077" algn="l" defTabSz="1928050" rtl="0" eaLnBrk="1" latinLnBrk="0" hangingPunct="1">
      <a:defRPr sz="3733" kern="1200">
        <a:solidFill>
          <a:schemeClr val="tx1"/>
        </a:solidFill>
        <a:latin typeface="+mn-lt"/>
        <a:ea typeface="+mn-ea"/>
        <a:cs typeface="+mn-cs"/>
      </a:defRPr>
    </a:lvl4pPr>
    <a:lvl5pPr marL="3856108" algn="l" defTabSz="1928050" rtl="0" eaLnBrk="1" latinLnBrk="0" hangingPunct="1">
      <a:defRPr sz="3733" kern="1200">
        <a:solidFill>
          <a:schemeClr val="tx1"/>
        </a:solidFill>
        <a:latin typeface="+mn-lt"/>
        <a:ea typeface="+mn-ea"/>
        <a:cs typeface="+mn-cs"/>
      </a:defRPr>
    </a:lvl5pPr>
    <a:lvl6pPr marL="4820125" algn="l" defTabSz="1928050" rtl="0" eaLnBrk="1" latinLnBrk="0" hangingPunct="1">
      <a:defRPr sz="3733" kern="1200">
        <a:solidFill>
          <a:schemeClr val="tx1"/>
        </a:solidFill>
        <a:latin typeface="+mn-lt"/>
        <a:ea typeface="+mn-ea"/>
        <a:cs typeface="+mn-cs"/>
      </a:defRPr>
    </a:lvl6pPr>
    <a:lvl7pPr marL="5784150" algn="l" defTabSz="1928050" rtl="0" eaLnBrk="1" latinLnBrk="0" hangingPunct="1">
      <a:defRPr sz="3733" kern="1200">
        <a:solidFill>
          <a:schemeClr val="tx1"/>
        </a:solidFill>
        <a:latin typeface="+mn-lt"/>
        <a:ea typeface="+mn-ea"/>
        <a:cs typeface="+mn-cs"/>
      </a:defRPr>
    </a:lvl7pPr>
    <a:lvl8pPr marL="6748175" algn="l" defTabSz="1928050" rtl="0" eaLnBrk="1" latinLnBrk="0" hangingPunct="1">
      <a:defRPr sz="3733" kern="1200">
        <a:solidFill>
          <a:schemeClr val="tx1"/>
        </a:solidFill>
        <a:latin typeface="+mn-lt"/>
        <a:ea typeface="+mn-ea"/>
        <a:cs typeface="+mn-cs"/>
      </a:defRPr>
    </a:lvl8pPr>
    <a:lvl9pPr marL="7712202" algn="l" defTabSz="1928050" rtl="0" eaLnBrk="1" latinLnBrk="0" hangingPunct="1">
      <a:defRPr sz="373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087" userDrawn="1">
          <p15:clr>
            <a:srgbClr val="A4A3A4"/>
          </p15:clr>
        </p15:guide>
        <p15:guide id="2" pos="454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вдонин Игорь Александрович" initials="АИА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5DB0"/>
    <a:srgbClr val="11437F"/>
    <a:srgbClr val="DDDDDD"/>
    <a:srgbClr val="BCD6F6"/>
    <a:srgbClr val="003B59"/>
    <a:srgbClr val="FCFCFC"/>
    <a:srgbClr val="E6E6E6"/>
    <a:srgbClr val="99CCFF"/>
    <a:srgbClr val="4978B1"/>
    <a:srgbClr val="ECD6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474" autoAdjust="0"/>
    <p:restoredTop sz="94705" autoAdjust="0"/>
  </p:normalViewPr>
  <p:slideViewPr>
    <p:cSldViewPr>
      <p:cViewPr varScale="1">
        <p:scale>
          <a:sx n="103" d="100"/>
          <a:sy n="103" d="100"/>
        </p:scale>
        <p:origin x="138" y="402"/>
      </p:cViewPr>
      <p:guideLst>
        <p:guide orient="horz" pos="6087"/>
        <p:guide pos="45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E30B252F-8492-4B2F-BA77-150FFEA847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4" y="9"/>
            <a:ext cx="2945908" cy="495440"/>
          </a:xfrm>
          <a:prstGeom prst="rect">
            <a:avLst/>
          </a:prstGeom>
        </p:spPr>
        <p:txBody>
          <a:bodyPr vert="horz" lIns="169826" tIns="84913" rIns="169826" bIns="84913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33C85C5-53C6-4F20-A46C-AE2DEDE0481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899" y="9"/>
            <a:ext cx="2945908" cy="495440"/>
          </a:xfrm>
          <a:prstGeom prst="rect">
            <a:avLst/>
          </a:prstGeom>
        </p:spPr>
        <p:txBody>
          <a:bodyPr vert="horz" lIns="169826" tIns="84913" rIns="169826" bIns="84913" rtlCol="0"/>
          <a:lstStyle>
            <a:lvl1pPr algn="r">
              <a:defRPr sz="2200"/>
            </a:lvl1pPr>
          </a:lstStyle>
          <a:p>
            <a:fld id="{B319EF66-CBD7-4FA5-874F-C15789B8559E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DCB46D85-D407-4DF4-945D-6827D592EB9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4" y="9432788"/>
            <a:ext cx="2945908" cy="495440"/>
          </a:xfrm>
          <a:prstGeom prst="rect">
            <a:avLst/>
          </a:prstGeom>
        </p:spPr>
        <p:txBody>
          <a:bodyPr vert="horz" lIns="169826" tIns="84913" rIns="169826" bIns="84913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525DC81-42C0-4D20-A881-B2050CF560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899" y="9432788"/>
            <a:ext cx="2945908" cy="495440"/>
          </a:xfrm>
          <a:prstGeom prst="rect">
            <a:avLst/>
          </a:prstGeom>
        </p:spPr>
        <p:txBody>
          <a:bodyPr vert="horz" lIns="169826" tIns="84913" rIns="169826" bIns="84913" rtlCol="0" anchor="b"/>
          <a:lstStyle>
            <a:lvl1pPr algn="r">
              <a:defRPr sz="2200"/>
            </a:lvl1pPr>
          </a:lstStyle>
          <a:p>
            <a:fld id="{7FB3B98C-91AF-4E43-94DE-89EACF5A2C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34497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9"/>
            <a:ext cx="2945908" cy="495440"/>
          </a:xfrm>
          <a:prstGeom prst="rect">
            <a:avLst/>
          </a:prstGeom>
        </p:spPr>
        <p:txBody>
          <a:bodyPr vert="horz" lIns="169826" tIns="84913" rIns="169826" bIns="84913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899" y="9"/>
            <a:ext cx="2945908" cy="495440"/>
          </a:xfrm>
          <a:prstGeom prst="rect">
            <a:avLst/>
          </a:prstGeom>
        </p:spPr>
        <p:txBody>
          <a:bodyPr vert="horz" lIns="169826" tIns="84913" rIns="169826" bIns="84913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07.07.2026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49950" cy="3348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826" tIns="84913" rIns="169826" bIns="84913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397" y="4779539"/>
            <a:ext cx="5438888" cy="3910090"/>
          </a:xfrm>
          <a:prstGeom prst="rect">
            <a:avLst/>
          </a:prstGeom>
        </p:spPr>
        <p:txBody>
          <a:bodyPr vert="horz" lIns="169826" tIns="84913" rIns="169826" bIns="84913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32788"/>
            <a:ext cx="2945908" cy="495440"/>
          </a:xfrm>
          <a:prstGeom prst="rect">
            <a:avLst/>
          </a:prstGeom>
        </p:spPr>
        <p:txBody>
          <a:bodyPr vert="horz" lIns="169826" tIns="84913" rIns="169826" bIns="84913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899" y="9432788"/>
            <a:ext cx="2945908" cy="495440"/>
          </a:xfrm>
          <a:prstGeom prst="rect">
            <a:avLst/>
          </a:prstGeom>
        </p:spPr>
        <p:txBody>
          <a:bodyPr vert="horz" lIns="169826" tIns="84913" rIns="169826" bIns="84913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28050" rtl="0" eaLnBrk="1" latinLnBrk="0" hangingPunct="1">
      <a:defRPr sz="2533" kern="1200">
        <a:solidFill>
          <a:schemeClr val="tx1"/>
        </a:solidFill>
        <a:latin typeface="+mn-lt"/>
        <a:ea typeface="+mn-ea"/>
        <a:cs typeface="+mn-cs"/>
      </a:defRPr>
    </a:lvl1pPr>
    <a:lvl2pPr marL="964027" algn="l" defTabSz="1928050" rtl="0" eaLnBrk="1" latinLnBrk="0" hangingPunct="1">
      <a:defRPr sz="2533" kern="1200">
        <a:solidFill>
          <a:schemeClr val="tx1"/>
        </a:solidFill>
        <a:latin typeface="+mn-lt"/>
        <a:ea typeface="+mn-ea"/>
        <a:cs typeface="+mn-cs"/>
      </a:defRPr>
    </a:lvl2pPr>
    <a:lvl3pPr marL="1928050" algn="l" defTabSz="1928050" rtl="0" eaLnBrk="1" latinLnBrk="0" hangingPunct="1">
      <a:defRPr sz="2533" kern="1200">
        <a:solidFill>
          <a:schemeClr val="tx1"/>
        </a:solidFill>
        <a:latin typeface="+mn-lt"/>
        <a:ea typeface="+mn-ea"/>
        <a:cs typeface="+mn-cs"/>
      </a:defRPr>
    </a:lvl3pPr>
    <a:lvl4pPr marL="2892077" algn="l" defTabSz="1928050" rtl="0" eaLnBrk="1" latinLnBrk="0" hangingPunct="1">
      <a:defRPr sz="2533" kern="1200">
        <a:solidFill>
          <a:schemeClr val="tx1"/>
        </a:solidFill>
        <a:latin typeface="+mn-lt"/>
        <a:ea typeface="+mn-ea"/>
        <a:cs typeface="+mn-cs"/>
      </a:defRPr>
    </a:lvl4pPr>
    <a:lvl5pPr marL="3856108" algn="l" defTabSz="1928050" rtl="0" eaLnBrk="1" latinLnBrk="0" hangingPunct="1">
      <a:defRPr sz="2533" kern="1200">
        <a:solidFill>
          <a:schemeClr val="tx1"/>
        </a:solidFill>
        <a:latin typeface="+mn-lt"/>
        <a:ea typeface="+mn-ea"/>
        <a:cs typeface="+mn-cs"/>
      </a:defRPr>
    </a:lvl5pPr>
    <a:lvl6pPr marL="4820125" algn="l" defTabSz="1928050" rtl="0" eaLnBrk="1" latinLnBrk="0" hangingPunct="1">
      <a:defRPr sz="2533" kern="1200">
        <a:solidFill>
          <a:schemeClr val="tx1"/>
        </a:solidFill>
        <a:latin typeface="+mn-lt"/>
        <a:ea typeface="+mn-ea"/>
        <a:cs typeface="+mn-cs"/>
      </a:defRPr>
    </a:lvl6pPr>
    <a:lvl7pPr marL="5784150" algn="l" defTabSz="1928050" rtl="0" eaLnBrk="1" latinLnBrk="0" hangingPunct="1">
      <a:defRPr sz="2533" kern="1200">
        <a:solidFill>
          <a:schemeClr val="tx1"/>
        </a:solidFill>
        <a:latin typeface="+mn-lt"/>
        <a:ea typeface="+mn-ea"/>
        <a:cs typeface="+mn-cs"/>
      </a:defRPr>
    </a:lvl7pPr>
    <a:lvl8pPr marL="6748175" algn="l" defTabSz="1928050" rtl="0" eaLnBrk="1" latinLnBrk="0" hangingPunct="1">
      <a:defRPr sz="2533" kern="1200">
        <a:solidFill>
          <a:schemeClr val="tx1"/>
        </a:solidFill>
        <a:latin typeface="+mn-lt"/>
        <a:ea typeface="+mn-ea"/>
        <a:cs typeface="+mn-cs"/>
      </a:defRPr>
    </a:lvl8pPr>
    <a:lvl9pPr marL="7712202" algn="l" defTabSz="1928050" rtl="0" eaLnBrk="1" latinLnBrk="0" hangingPunct="1">
      <a:defRPr sz="253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80" y="1818512"/>
            <a:ext cx="8534401" cy="3488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67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0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xmlns="" id="{AC4B3DDE-8657-4CD7-8D3E-CD345DD21E94}"/>
              </a:ext>
            </a:extLst>
          </p:cNvPr>
          <p:cNvSpPr/>
          <p:nvPr userDrawn="1"/>
        </p:nvSpPr>
        <p:spPr>
          <a:xfrm flipV="1">
            <a:off x="1" y="530120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67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9C757-F526-4F9F-9848-604F66BD076D}" type="datetime1">
              <a:rPr lang="en-US" smtClean="0"/>
              <a:t>7/7/2026</a:t>
            </a:fld>
            <a:endParaRPr lang="en-US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EC9CC-36B2-46A8-8EB2-F85856D3AE44}" type="datetime1">
              <a:rPr lang="en-US" smtClean="0"/>
              <a:t>7/7/2026</a:t>
            </a:fld>
            <a:endParaRPr lang="en-US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7" y="6394480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0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59F58909-8CF7-4B59-B73D-6D9E4358D6C5}"/>
              </a:ext>
            </a:extLst>
          </p:cNvPr>
          <p:cNvSpPr/>
          <p:nvPr userDrawn="1"/>
        </p:nvSpPr>
        <p:spPr>
          <a:xfrm flipV="1">
            <a:off x="1" y="530120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67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8" y="6377970"/>
            <a:ext cx="2804161" cy="574516"/>
          </a:xfrm>
        </p:spPr>
        <p:txBody>
          <a:bodyPr/>
          <a:lstStyle/>
          <a:p>
            <a:fld id="{379DB9EB-3CEB-4E96-9CFE-1862152CE425}" type="datetime1">
              <a:rPr lang="en-US" smtClean="0"/>
              <a:t>7/7/2026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</p:spPr>
        <p:txBody>
          <a:bodyPr/>
          <a:lstStyle/>
          <a:p>
            <a:endParaRPr lang="ru-RU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7" y="6394480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0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D1FFA894-E666-4AAB-90B4-A00984BD322C}"/>
              </a:ext>
            </a:extLst>
          </p:cNvPr>
          <p:cNvSpPr/>
          <p:nvPr userDrawn="1"/>
        </p:nvSpPr>
        <p:spPr>
          <a:xfrm flipV="1">
            <a:off x="1" y="530120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67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80" y="1818512"/>
            <a:ext cx="8534401" cy="3488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67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xmlns="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0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xmlns="" id="{AC4B3DDE-8657-4CD7-8D3E-CD345DD21E94}"/>
              </a:ext>
            </a:extLst>
          </p:cNvPr>
          <p:cNvSpPr/>
          <p:nvPr userDrawn="1"/>
        </p:nvSpPr>
        <p:spPr>
          <a:xfrm flipV="1">
            <a:off x="1" y="530120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67">
              <a:solidFill>
                <a:prstClr val="black"/>
              </a:solidFill>
            </a:endParaRPr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xmlns="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40C1-9663-4834-9678-E2A955AB6C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xmlns="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xmlns="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054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7DF15-E714-4CF6-BEF1-7D53FFC8CFCA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4E065825-85CD-4AFB-994B-2E973E9F02EE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7" y="6394480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0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59F58909-8CF7-4B59-B73D-6D9E4358D6C5}"/>
              </a:ext>
            </a:extLst>
          </p:cNvPr>
          <p:cNvSpPr/>
          <p:nvPr userDrawn="1"/>
        </p:nvSpPr>
        <p:spPr>
          <a:xfrm flipV="1">
            <a:off x="1" y="530120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67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04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8" y="6377970"/>
            <a:ext cx="2804161" cy="574516"/>
          </a:xfrm>
        </p:spPr>
        <p:txBody>
          <a:bodyPr/>
          <a:lstStyle/>
          <a:p>
            <a:fld id="{DCF62467-51A0-4331-81DA-2BBFEC3C67E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xmlns="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7" y="6394480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xmlns="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0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xmlns="" id="{D1FFA894-E666-4AAB-90B4-A00984BD322C}"/>
              </a:ext>
            </a:extLst>
          </p:cNvPr>
          <p:cNvSpPr/>
          <p:nvPr userDrawn="1"/>
        </p:nvSpPr>
        <p:spPr>
          <a:xfrm flipV="1">
            <a:off x="1" y="530120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67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14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6984" y="3233855"/>
            <a:ext cx="8016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13" y="4912566"/>
            <a:ext cx="564744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70"/>
            <a:ext cx="3901440" cy="5745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28" y="6377967"/>
            <a:ext cx="2804161" cy="5745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D48E0-11EA-4578-A436-2A6EF61F3F1A}" type="datetime1">
              <a:rPr lang="en-US" smtClean="0"/>
              <a:t>7/7/2026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53597" y="6394480"/>
            <a:ext cx="2804161" cy="3488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226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171B215-76B1-4062-B300-9C7BB6A65C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29" y="84547"/>
            <a:ext cx="1869921" cy="7319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5" r:id="rId2"/>
    <p:sldLayoutId id="2147483666" r:id="rId3"/>
  </p:sldLayoutIdLst>
  <p:hf hdr="0" dt="0"/>
  <p:txStyles>
    <p:titleStyle>
      <a:lvl1pPr>
        <a:defRPr sz="4267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4856">
        <a:defRPr>
          <a:latin typeface="+mn-lt"/>
          <a:ea typeface="+mn-ea"/>
          <a:cs typeface="+mn-cs"/>
        </a:defRPr>
      </a:lvl2pPr>
      <a:lvl3pPr marL="1929708">
        <a:defRPr>
          <a:latin typeface="+mn-lt"/>
          <a:ea typeface="+mn-ea"/>
          <a:cs typeface="+mn-cs"/>
        </a:defRPr>
      </a:lvl3pPr>
      <a:lvl4pPr marL="2894552">
        <a:defRPr>
          <a:latin typeface="+mn-lt"/>
          <a:ea typeface="+mn-ea"/>
          <a:cs typeface="+mn-cs"/>
        </a:defRPr>
      </a:lvl4pPr>
      <a:lvl5pPr marL="3859418">
        <a:defRPr>
          <a:latin typeface="+mn-lt"/>
          <a:ea typeface="+mn-ea"/>
          <a:cs typeface="+mn-cs"/>
        </a:defRPr>
      </a:lvl5pPr>
      <a:lvl6pPr marL="4824266">
        <a:defRPr>
          <a:latin typeface="+mn-lt"/>
          <a:ea typeface="+mn-ea"/>
          <a:cs typeface="+mn-cs"/>
        </a:defRPr>
      </a:lvl6pPr>
      <a:lvl7pPr marL="5789122">
        <a:defRPr>
          <a:latin typeface="+mn-lt"/>
          <a:ea typeface="+mn-ea"/>
          <a:cs typeface="+mn-cs"/>
        </a:defRPr>
      </a:lvl7pPr>
      <a:lvl8pPr marL="6753976">
        <a:defRPr>
          <a:latin typeface="+mn-lt"/>
          <a:ea typeface="+mn-ea"/>
          <a:cs typeface="+mn-cs"/>
        </a:defRPr>
      </a:lvl8pPr>
      <a:lvl9pPr marL="771883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4856">
        <a:defRPr>
          <a:latin typeface="+mn-lt"/>
          <a:ea typeface="+mn-ea"/>
          <a:cs typeface="+mn-cs"/>
        </a:defRPr>
      </a:lvl2pPr>
      <a:lvl3pPr marL="1929708">
        <a:defRPr>
          <a:latin typeface="+mn-lt"/>
          <a:ea typeface="+mn-ea"/>
          <a:cs typeface="+mn-cs"/>
        </a:defRPr>
      </a:lvl3pPr>
      <a:lvl4pPr marL="2894552">
        <a:defRPr>
          <a:latin typeface="+mn-lt"/>
          <a:ea typeface="+mn-ea"/>
          <a:cs typeface="+mn-cs"/>
        </a:defRPr>
      </a:lvl4pPr>
      <a:lvl5pPr marL="3859418">
        <a:defRPr>
          <a:latin typeface="+mn-lt"/>
          <a:ea typeface="+mn-ea"/>
          <a:cs typeface="+mn-cs"/>
        </a:defRPr>
      </a:lvl5pPr>
      <a:lvl6pPr marL="4824266">
        <a:defRPr>
          <a:latin typeface="+mn-lt"/>
          <a:ea typeface="+mn-ea"/>
          <a:cs typeface="+mn-cs"/>
        </a:defRPr>
      </a:lvl6pPr>
      <a:lvl7pPr marL="5789122">
        <a:defRPr>
          <a:latin typeface="+mn-lt"/>
          <a:ea typeface="+mn-ea"/>
          <a:cs typeface="+mn-cs"/>
        </a:defRPr>
      </a:lvl7pPr>
      <a:lvl8pPr marL="6753976">
        <a:defRPr>
          <a:latin typeface="+mn-lt"/>
          <a:ea typeface="+mn-ea"/>
          <a:cs typeface="+mn-cs"/>
        </a:defRPr>
      </a:lvl8pPr>
      <a:lvl9pPr marL="7718834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66984" y="3233855"/>
            <a:ext cx="801632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13" y="4912566"/>
            <a:ext cx="564744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1" y="6377970"/>
            <a:ext cx="3901440" cy="5745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28" y="6377967"/>
            <a:ext cx="2804161" cy="57451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6340C1-9663-4834-9678-E2A955AB6CD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7/7/2026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9253597" y="6394480"/>
            <a:ext cx="2804161" cy="3488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2267" b="1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1F497D"/>
                </a:solidFill>
              </a:rPr>
              <a:pPr/>
              <a:t>‹#›</a:t>
            </a:fld>
            <a:endParaRPr lang="ru-RU">
              <a:solidFill>
                <a:srgbClr val="1F497D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7171B215-76B1-4062-B300-9C7BB6A65C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29" y="84547"/>
            <a:ext cx="1869921" cy="731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63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</p:sldLayoutIdLst>
  <p:hf hdr="0" ftr="0" dt="0"/>
  <p:txStyles>
    <p:titleStyle>
      <a:lvl1pPr>
        <a:defRPr sz="4267"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64856">
        <a:defRPr>
          <a:latin typeface="+mn-lt"/>
          <a:ea typeface="+mn-ea"/>
          <a:cs typeface="+mn-cs"/>
        </a:defRPr>
      </a:lvl2pPr>
      <a:lvl3pPr marL="1929708">
        <a:defRPr>
          <a:latin typeface="+mn-lt"/>
          <a:ea typeface="+mn-ea"/>
          <a:cs typeface="+mn-cs"/>
        </a:defRPr>
      </a:lvl3pPr>
      <a:lvl4pPr marL="2894552">
        <a:defRPr>
          <a:latin typeface="+mn-lt"/>
          <a:ea typeface="+mn-ea"/>
          <a:cs typeface="+mn-cs"/>
        </a:defRPr>
      </a:lvl4pPr>
      <a:lvl5pPr marL="3859418">
        <a:defRPr>
          <a:latin typeface="+mn-lt"/>
          <a:ea typeface="+mn-ea"/>
          <a:cs typeface="+mn-cs"/>
        </a:defRPr>
      </a:lvl5pPr>
      <a:lvl6pPr marL="4824266">
        <a:defRPr>
          <a:latin typeface="+mn-lt"/>
          <a:ea typeface="+mn-ea"/>
          <a:cs typeface="+mn-cs"/>
        </a:defRPr>
      </a:lvl6pPr>
      <a:lvl7pPr marL="5789122">
        <a:defRPr>
          <a:latin typeface="+mn-lt"/>
          <a:ea typeface="+mn-ea"/>
          <a:cs typeface="+mn-cs"/>
        </a:defRPr>
      </a:lvl7pPr>
      <a:lvl8pPr marL="6753976">
        <a:defRPr>
          <a:latin typeface="+mn-lt"/>
          <a:ea typeface="+mn-ea"/>
          <a:cs typeface="+mn-cs"/>
        </a:defRPr>
      </a:lvl8pPr>
      <a:lvl9pPr marL="771883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64856">
        <a:defRPr>
          <a:latin typeface="+mn-lt"/>
          <a:ea typeface="+mn-ea"/>
          <a:cs typeface="+mn-cs"/>
        </a:defRPr>
      </a:lvl2pPr>
      <a:lvl3pPr marL="1929708">
        <a:defRPr>
          <a:latin typeface="+mn-lt"/>
          <a:ea typeface="+mn-ea"/>
          <a:cs typeface="+mn-cs"/>
        </a:defRPr>
      </a:lvl3pPr>
      <a:lvl4pPr marL="2894552">
        <a:defRPr>
          <a:latin typeface="+mn-lt"/>
          <a:ea typeface="+mn-ea"/>
          <a:cs typeface="+mn-cs"/>
        </a:defRPr>
      </a:lvl4pPr>
      <a:lvl5pPr marL="3859418">
        <a:defRPr>
          <a:latin typeface="+mn-lt"/>
          <a:ea typeface="+mn-ea"/>
          <a:cs typeface="+mn-cs"/>
        </a:defRPr>
      </a:lvl5pPr>
      <a:lvl6pPr marL="4824266">
        <a:defRPr>
          <a:latin typeface="+mn-lt"/>
          <a:ea typeface="+mn-ea"/>
          <a:cs typeface="+mn-cs"/>
        </a:defRPr>
      </a:lvl6pPr>
      <a:lvl7pPr marL="5789122">
        <a:defRPr>
          <a:latin typeface="+mn-lt"/>
          <a:ea typeface="+mn-ea"/>
          <a:cs typeface="+mn-cs"/>
        </a:defRPr>
      </a:lvl7pPr>
      <a:lvl8pPr marL="6753976">
        <a:defRPr>
          <a:latin typeface="+mn-lt"/>
          <a:ea typeface="+mn-ea"/>
          <a:cs typeface="+mn-cs"/>
        </a:defRPr>
      </a:lvl8pPr>
      <a:lvl9pPr marL="771883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4156" y="915324"/>
            <a:ext cx="12192000" cy="3154224"/>
          </a:xfrm>
          <a:prstGeom prst="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33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889000"/>
            <a:ext cx="5081491" cy="570322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27" b="-1"/>
          <a:stretch/>
        </p:blipFill>
        <p:spPr>
          <a:xfrm>
            <a:off x="6553200" y="4043224"/>
            <a:ext cx="5081491" cy="254895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82160" y="1370730"/>
            <a:ext cx="68986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+mj-lt"/>
              </a:rPr>
              <a:t>Актуальные вопросы при ведении казначейского учета операций с использованием сервиса быстрых платежей в условиях централизации операционных функций УФК на уровне Платежных центров. Практический опыт.</a:t>
            </a:r>
            <a:endParaRPr lang="ru-RU" sz="2400" b="1" dirty="0">
              <a:solidFill>
                <a:srgbClr val="11437F"/>
              </a:solidFill>
              <a:latin typeface="+mj-lt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86000" y="6565017"/>
            <a:ext cx="9906000" cy="2974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333" dirty="0" err="1" smtClean="0">
                <a:solidFill>
                  <a:schemeClr val="bg1">
                    <a:lumMod val="65000"/>
                  </a:schemeClr>
                </a:solidFill>
                <a:ea typeface="Segoe UI Black" panose="020B0A02040204020203" pitchFamily="34" charset="0"/>
                <a:cs typeface="Segoe UI Light" panose="020B0502040204020203" pitchFamily="34" charset="0"/>
              </a:rPr>
              <a:t>г.Красноярск</a:t>
            </a:r>
            <a:r>
              <a:rPr lang="ru-RU" sz="1333" dirty="0" smtClean="0">
                <a:solidFill>
                  <a:schemeClr val="bg1">
                    <a:lumMod val="65000"/>
                  </a:schemeClr>
                </a:solidFill>
                <a:ea typeface="Segoe UI Black" panose="020B0A02040204020203" pitchFamily="34" charset="0"/>
                <a:cs typeface="Segoe UI Light" panose="020B0502040204020203" pitchFamily="34" charset="0"/>
              </a:rPr>
              <a:t>, 03.07.2026</a:t>
            </a:r>
            <a:endParaRPr lang="en-US" sz="800" dirty="0">
              <a:solidFill>
                <a:schemeClr val="bg1">
                  <a:lumMod val="65000"/>
                </a:schemeClr>
              </a:solidFill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87911" y="5105399"/>
            <a:ext cx="5486400" cy="923053"/>
          </a:xfrm>
          <a:prstGeom prst="rect">
            <a:avLst/>
          </a:prstGeom>
          <a:noFill/>
        </p:spPr>
        <p:txBody>
          <a:bodyPr wrap="square" lIns="121672" tIns="60823" rIns="121672" bIns="60823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</a:rPr>
              <a:t>Никитина Любовь Николаевна</a:t>
            </a:r>
            <a:endParaRPr lang="ru-RU" sz="2000" dirty="0">
              <a:solidFill>
                <a:srgbClr val="11437F"/>
              </a:solidFill>
            </a:endParaRPr>
          </a:p>
          <a:p>
            <a:r>
              <a:rPr lang="ru-RU" sz="1600" dirty="0" smtClean="0">
                <a:solidFill>
                  <a:srgbClr val="11437F"/>
                </a:solidFill>
              </a:rPr>
              <a:t>Заместитель руководителя </a:t>
            </a:r>
          </a:p>
          <a:p>
            <a:r>
              <a:rPr lang="ru-RU" sz="1600" dirty="0" smtClean="0">
                <a:solidFill>
                  <a:srgbClr val="11437F"/>
                </a:solidFill>
              </a:rPr>
              <a:t>УФК </a:t>
            </a:r>
            <a:r>
              <a:rPr lang="ru-RU" sz="1600" dirty="0">
                <a:solidFill>
                  <a:srgbClr val="11437F"/>
                </a:solidFill>
              </a:rPr>
              <a:t>по Красноярскому </a:t>
            </a:r>
            <a:r>
              <a:rPr lang="ru-RU" sz="1600" dirty="0" smtClean="0">
                <a:solidFill>
                  <a:srgbClr val="11437F"/>
                </a:solidFill>
              </a:rPr>
              <a:t>краю</a:t>
            </a:r>
            <a:endParaRPr lang="ru-RU" sz="1600" dirty="0">
              <a:solidFill>
                <a:srgbClr val="11437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90600" y="203959"/>
            <a:ext cx="1295400" cy="5029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26"/>
          <p:cNvSpPr txBox="1"/>
          <p:nvPr/>
        </p:nvSpPr>
        <p:spPr bwMode="auto">
          <a:xfrm>
            <a:off x="838200" y="147728"/>
            <a:ext cx="4473423" cy="502956"/>
          </a:xfrm>
          <a:prstGeom prst="rect">
            <a:avLst/>
          </a:prstGeom>
          <a:noFill/>
        </p:spPr>
        <p:txBody>
          <a:bodyPr wrap="square" lIns="193287" tIns="96644" rIns="193287" bIns="96644" rtlCol="0">
            <a:spAutoFit/>
          </a:bodyPr>
          <a:lstStyle/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УПРАВЛЕНИЕ ФЕДЕРАЛЬНОГО КАЗНАЧЕЙСТВА </a:t>
            </a:r>
            <a:endParaRPr lang="en-US" sz="1000" kern="0" dirty="0">
              <a:solidFill>
                <a:srgbClr val="11437F"/>
              </a:solidFill>
              <a:cs typeface="Arial"/>
            </a:endParaRPr>
          </a:p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ПО КРАСНОЯРСКОМУ КРАЮ</a:t>
            </a:r>
            <a:endParaRPr lang="ru-RU" sz="1000" kern="0" dirty="0">
              <a:solidFill>
                <a:prstClr val="black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625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397898" y="152400"/>
            <a:ext cx="8659833" cy="615553"/>
          </a:xfrm>
        </p:spPr>
        <p:txBody>
          <a:bodyPr/>
          <a:lstStyle/>
          <a:p>
            <a:pPr algn="ctr"/>
            <a:r>
              <a:rPr lang="ru-RU" sz="2000" dirty="0"/>
              <a:t>Нормативные документы, используемые </a:t>
            </a:r>
            <a:r>
              <a:rPr lang="ru-RU" sz="2000" dirty="0" smtClean="0"/>
              <a:t>при </a:t>
            </a:r>
            <a:r>
              <a:rPr lang="ru-RU" sz="2000" dirty="0"/>
              <a:t>казначейском учете поступлений с использованием системы быстрых платежей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38200" y="936575"/>
            <a:ext cx="108584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Приказ Министерства финансов Российской Федерации от 30 августа 2024 г. № 121н «Об утверждении федерального стандарта бухгалтерского учета государственных финансов «Единый план счетов бухгалтерского учета государственных финансов» (с соответствующими изменениями и дополнениями);</a:t>
            </a:r>
          </a:p>
          <a:p>
            <a:pPr marL="171450" indent="-1714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Инструкция о порядке составления и представления годовой, квартальной и месячной отчетности об исполнении бюджетов бюджетной системы Российской Федерации, утвержденной приказом Министерства финансов Российской Федерации от 23 декабря 2010 г. № 191н (с соответствующими изменениями и дополнениями);</a:t>
            </a:r>
          </a:p>
          <a:p>
            <a:pPr marL="171450" indent="-1714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Приказ Министерства финансов Российской Федерации от 30 июня 2020 г. № 126н «Об утверждении федерального стандарта бухгалтерского учета государственных финансов "Отчетность по операциям системы казначейских платежей»;</a:t>
            </a:r>
          </a:p>
          <a:p>
            <a:pPr marL="171450" indent="-1714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Приказ Федерального казначейства от 14 декабря 2023 г. № 453 «Об утверждении Особенностей формирования и сроков представления отчетности территориальными органами Федерального казначейства» (далее – Приказ №453);</a:t>
            </a:r>
          </a:p>
          <a:p>
            <a:pPr marL="171450" indent="-1714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Письмо Федерального казначейства от 30.03.2022 №07-04-05/02-7452 «Об особенностях отражения в казначейском учете операций с использованием системы быстрых платежей»;</a:t>
            </a:r>
          </a:p>
          <a:p>
            <a:pPr marL="171450" indent="-1714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5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Письмо </a:t>
            </a:r>
            <a:r>
              <a:rPr lang="ru-RU" sz="15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Федерального казначейства от 22.08.2023 №07-04-05/02-23585 «О периодичности формирования Ведомости учета внутренних расчетов между органами, осуществляющими кассовое обслуживание исполнения бюджета</a:t>
            </a:r>
            <a:r>
              <a:rPr lang="ru-RU" sz="15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»;</a:t>
            </a:r>
          </a:p>
          <a:p>
            <a:pPr marL="171450" lvl="0" indent="-17145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sz="1500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План счетов казначейского учета в переходный период согласно письмам Федерального казначейства от 17.12.2025 №07-04-05/-37657, от 16.01.2026 №</a:t>
            </a:r>
            <a:r>
              <a:rPr lang="ru-RU" sz="1500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07-04-05/02-405.</a:t>
            </a:r>
            <a:endParaRPr lang="ru-RU" sz="1500" dirty="0">
              <a:solidFill>
                <a:srgbClr val="4F81BD">
                  <a:lumMod val="50000"/>
                </a:srgb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endParaRPr lang="ru-RU" sz="16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1500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90600" y="152400"/>
            <a:ext cx="13716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26"/>
          <p:cNvSpPr txBox="1"/>
          <p:nvPr/>
        </p:nvSpPr>
        <p:spPr bwMode="auto">
          <a:xfrm>
            <a:off x="961053" y="152400"/>
            <a:ext cx="2436845" cy="656840"/>
          </a:xfrm>
          <a:prstGeom prst="rect">
            <a:avLst/>
          </a:prstGeom>
          <a:noFill/>
        </p:spPr>
        <p:txBody>
          <a:bodyPr wrap="square" lIns="193287" tIns="96644" rIns="193287" bIns="96644" rtlCol="0">
            <a:spAutoFit/>
          </a:bodyPr>
          <a:lstStyle/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УПРАВЛЕНИЕ </a:t>
            </a:r>
            <a:r>
              <a:rPr lang="ru-RU" sz="1000" kern="0" dirty="0" smtClean="0">
                <a:solidFill>
                  <a:srgbClr val="11437F"/>
                </a:solidFill>
                <a:cs typeface="Arial"/>
              </a:rPr>
              <a:t>ФЕДЕРАЛЬНОГО</a:t>
            </a:r>
          </a:p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 </a:t>
            </a:r>
            <a:r>
              <a:rPr lang="ru-RU" sz="1000" kern="0" dirty="0" smtClean="0">
                <a:solidFill>
                  <a:srgbClr val="11437F"/>
                </a:solidFill>
                <a:cs typeface="Arial"/>
              </a:rPr>
              <a:t>        </a:t>
            </a:r>
            <a:r>
              <a:rPr lang="ru-RU" sz="1000" kern="0" dirty="0">
                <a:solidFill>
                  <a:srgbClr val="11437F"/>
                </a:solidFill>
                <a:cs typeface="Arial"/>
              </a:rPr>
              <a:t>КАЗНАЧЕЙСТВА </a:t>
            </a:r>
            <a:endParaRPr lang="en-US" sz="1000" kern="0" dirty="0">
              <a:solidFill>
                <a:srgbClr val="11437F"/>
              </a:solidFill>
              <a:cs typeface="Arial"/>
            </a:endParaRPr>
          </a:p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ПО КРАСНОЯРСКОМУ КРАЮ</a:t>
            </a:r>
            <a:endParaRPr lang="ru-RU" sz="1000" kern="0" dirty="0">
              <a:solidFill>
                <a:prstClr val="black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966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463629" y="228600"/>
            <a:ext cx="5789968" cy="348813"/>
          </a:xfrm>
        </p:spPr>
        <p:txBody>
          <a:bodyPr/>
          <a:lstStyle/>
          <a:p>
            <a:pPr algn="ctr"/>
            <a:r>
              <a:rPr lang="ru-RU" dirty="0" smtClean="0"/>
              <a:t>Учет поступлений по СБП :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772400" y="1164184"/>
            <a:ext cx="2545081" cy="167640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Поступления по КС 03100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(в ЭБ с 14.04.2025)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43000" y="1164184"/>
            <a:ext cx="3124200" cy="1676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Поступления </a:t>
            </a: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</a:rPr>
              <a:t>по КС 03212 </a:t>
            </a:r>
          </a:p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</a:rPr>
              <a:t>(в  ЭБ с 15.11.2021)</a:t>
            </a:r>
            <a:endParaRPr lang="ru-RU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Плюс 7"/>
          <p:cNvSpPr/>
          <p:nvPr/>
        </p:nvSpPr>
        <p:spPr>
          <a:xfrm>
            <a:off x="5215613" y="1295400"/>
            <a:ext cx="1143000" cy="1295400"/>
          </a:xfrm>
          <a:prstGeom prst="mathPlus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361" y="3886200"/>
            <a:ext cx="3377477" cy="17770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648200"/>
            <a:ext cx="2548349" cy="59746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386" y="4148305"/>
            <a:ext cx="2365453" cy="49989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43800" y="3886200"/>
            <a:ext cx="3212758" cy="170597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016361" y="228600"/>
            <a:ext cx="1345839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26"/>
          <p:cNvSpPr txBox="1"/>
          <p:nvPr/>
        </p:nvSpPr>
        <p:spPr bwMode="auto">
          <a:xfrm>
            <a:off x="838200" y="126299"/>
            <a:ext cx="4473423" cy="502956"/>
          </a:xfrm>
          <a:prstGeom prst="rect">
            <a:avLst/>
          </a:prstGeom>
          <a:noFill/>
        </p:spPr>
        <p:txBody>
          <a:bodyPr wrap="square" lIns="193287" tIns="96644" rIns="193287" bIns="96644" rtlCol="0">
            <a:spAutoFit/>
          </a:bodyPr>
          <a:lstStyle/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УПРАВЛЕНИЕ ФЕДЕРАЛЬНОГО КАЗНАЧЕЙСТВА </a:t>
            </a:r>
            <a:endParaRPr lang="en-US" sz="1000" kern="0" dirty="0">
              <a:solidFill>
                <a:srgbClr val="11437F"/>
              </a:solidFill>
              <a:cs typeface="Arial"/>
            </a:endParaRPr>
          </a:p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ПО КРАСНОЯРСКОМУ КРАЮ</a:t>
            </a:r>
            <a:endParaRPr lang="ru-RU" sz="1000" kern="0" dirty="0">
              <a:solidFill>
                <a:prstClr val="black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6872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67200" y="46980"/>
            <a:ext cx="7790531" cy="615553"/>
          </a:xfrm>
        </p:spPr>
        <p:txBody>
          <a:bodyPr/>
          <a:lstStyle/>
          <a:p>
            <a:pPr algn="ctr"/>
            <a:r>
              <a:rPr lang="ru-RU" sz="2000" dirty="0" smtClean="0"/>
              <a:t>Сверка оборотов и остатков по счету казначейского учета 320211 в регистрах учета с выпиской из КС 03212</a:t>
            </a: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14400" y="2521155"/>
            <a:ext cx="3230881" cy="12412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2514" y="1335456"/>
            <a:ext cx="3124200" cy="338554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Журнал операций по ВД 3 ФБ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10800000" flipV="1">
            <a:off x="6591883" y="2264887"/>
            <a:ext cx="2819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Главная книга по ВД 3 ФБ 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12521" y="4876799"/>
            <a:ext cx="2240279" cy="338554"/>
          </a:xfrm>
          <a:prstGeom prst="rect">
            <a:avLst/>
          </a:prstGeom>
          <a:noFill/>
          <a:ln>
            <a:solidFill>
              <a:srgbClr val="185DB0"/>
            </a:solidFill>
          </a:ln>
        </p:spPr>
        <p:txBody>
          <a:bodyPr wrap="square">
            <a:spAutoFit/>
          </a:bodyPr>
          <a:lstStyle/>
          <a:p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Выписка по КС 03212 </a:t>
            </a:r>
            <a:endParaRPr lang="ru-RU" sz="16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6286500" y="2228082"/>
            <a:ext cx="3528060" cy="414755"/>
          </a:xfrm>
          <a:prstGeom prst="rect">
            <a:avLst/>
          </a:prstGeom>
          <a:noFill/>
          <a:ln w="19050">
            <a:solidFill>
              <a:srgbClr val="185D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200" y="3581399"/>
            <a:ext cx="9320212" cy="114300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981200"/>
            <a:ext cx="3962400" cy="144780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834" y="5296460"/>
            <a:ext cx="10744200" cy="1209412"/>
          </a:xfrm>
          <a:prstGeom prst="rect">
            <a:avLst/>
          </a:prstGeom>
        </p:spPr>
      </p:pic>
      <p:cxnSp>
        <p:nvCxnSpPr>
          <p:cNvPr id="22" name="Прямая со стрелкой 21"/>
          <p:cNvCxnSpPr/>
          <p:nvPr/>
        </p:nvCxnSpPr>
        <p:spPr>
          <a:xfrm>
            <a:off x="3657600" y="2133600"/>
            <a:ext cx="2669334" cy="21649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3810000" y="2057400"/>
            <a:ext cx="7467600" cy="3239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3657600" y="2947995"/>
            <a:ext cx="3794760" cy="14708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3686914" y="2947081"/>
            <a:ext cx="5989319" cy="25551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 flipH="1">
            <a:off x="4992267" y="4450905"/>
            <a:ext cx="5218533" cy="1450261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954834" y="228600"/>
            <a:ext cx="1331166" cy="5161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26"/>
          <p:cNvSpPr txBox="1"/>
          <p:nvPr/>
        </p:nvSpPr>
        <p:spPr bwMode="auto">
          <a:xfrm>
            <a:off x="838200" y="84182"/>
            <a:ext cx="4473423" cy="502956"/>
          </a:xfrm>
          <a:prstGeom prst="rect">
            <a:avLst/>
          </a:prstGeom>
          <a:noFill/>
        </p:spPr>
        <p:txBody>
          <a:bodyPr wrap="square" lIns="193287" tIns="96644" rIns="193287" bIns="96644" rtlCol="0">
            <a:spAutoFit/>
          </a:bodyPr>
          <a:lstStyle/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УПРАВЛЕНИЕ ФЕДЕРАЛЬНОГО КАЗНАЧЕЙСТВА </a:t>
            </a:r>
            <a:endParaRPr lang="en-US" sz="1000" kern="0" dirty="0">
              <a:solidFill>
                <a:srgbClr val="11437F"/>
              </a:solidFill>
              <a:cs typeface="Arial"/>
            </a:endParaRPr>
          </a:p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ПО КРАСНОЯРСКОМУ КРАЮ</a:t>
            </a:r>
            <a:endParaRPr lang="ru-RU" sz="1000" kern="0" dirty="0">
              <a:solidFill>
                <a:prstClr val="black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716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145281" y="46980"/>
            <a:ext cx="7912450" cy="615553"/>
          </a:xfrm>
        </p:spPr>
        <p:txBody>
          <a:bodyPr/>
          <a:lstStyle/>
          <a:p>
            <a:pPr algn="ctr"/>
            <a:r>
              <a:rPr lang="ru-RU" sz="2000" dirty="0" smtClean="0"/>
              <a:t>Сверка оборота по поступлениям СБП по КС 03212 с первичными документами ПУР</a:t>
            </a:r>
            <a:endParaRPr lang="ru-RU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914400"/>
            <a:ext cx="10925175" cy="51816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572000" y="3429000"/>
            <a:ext cx="1524000" cy="2438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66800" y="152400"/>
            <a:ext cx="12192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245" y="109163"/>
            <a:ext cx="4468755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37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145281" y="46981"/>
            <a:ext cx="7912450" cy="615553"/>
          </a:xfrm>
        </p:spPr>
        <p:txBody>
          <a:bodyPr/>
          <a:lstStyle/>
          <a:p>
            <a:pPr algn="ctr"/>
            <a:r>
              <a:rPr lang="ru-RU" sz="2000" dirty="0"/>
              <a:t>Сверка оборота по поступлениям СБП по КС 03212 с первичными документами ПУР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914400"/>
            <a:ext cx="6152390" cy="48768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1371600"/>
            <a:ext cx="8989129" cy="33528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638800" y="5562600"/>
            <a:ext cx="89459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0439400" y="4419600"/>
            <a:ext cx="838200" cy="304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66800" y="304800"/>
            <a:ext cx="1219200" cy="439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45900"/>
            <a:ext cx="4468755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790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145281" y="46981"/>
            <a:ext cx="7912450" cy="615553"/>
          </a:xfrm>
        </p:spPr>
        <p:txBody>
          <a:bodyPr/>
          <a:lstStyle/>
          <a:p>
            <a:pPr algn="ctr"/>
            <a:r>
              <a:rPr lang="ru-RU" sz="2000" dirty="0">
                <a:solidFill>
                  <a:srgbClr val="1F497D"/>
                </a:solidFill>
              </a:rPr>
              <a:t>Сверка оборотов и остатков по счету казначейского учета </a:t>
            </a:r>
            <a:r>
              <a:rPr lang="en-US" sz="2000" dirty="0">
                <a:solidFill>
                  <a:srgbClr val="1F497D"/>
                </a:solidFill>
              </a:rPr>
              <a:t>03100</a:t>
            </a:r>
            <a:r>
              <a:rPr lang="ru-RU" sz="2000" dirty="0">
                <a:solidFill>
                  <a:srgbClr val="1F497D"/>
                </a:solidFill>
              </a:rPr>
              <a:t> в регистрах учета по НПС с выпиской из КС </a:t>
            </a:r>
            <a:r>
              <a:rPr lang="en-US" sz="2000" dirty="0">
                <a:solidFill>
                  <a:srgbClr val="1F497D"/>
                </a:solidFill>
              </a:rPr>
              <a:t>03100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52600"/>
            <a:ext cx="4582048" cy="20574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19200" y="1031313"/>
            <a:ext cx="3657600" cy="533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Выписка по КС 03100  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0" y="1828800"/>
            <a:ext cx="2750203" cy="213377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334603" y="1043943"/>
            <a:ext cx="3352799" cy="533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</a:rPr>
              <a:t>Главная книга по НПС счет учета  03100</a:t>
            </a:r>
            <a:endParaRPr lang="ru-RU" sz="18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4531287"/>
            <a:ext cx="3533775" cy="186690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371600" y="3429000"/>
            <a:ext cx="838200" cy="3810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2645" y="4628822"/>
            <a:ext cx="3952875" cy="1533525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448363" y="3796492"/>
            <a:ext cx="5638800" cy="58525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Журнал по прочим операциям по НПС счет учета 03100</a:t>
            </a:r>
            <a:endParaRPr lang="ru-RU" sz="1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371600" y="3124200"/>
            <a:ext cx="838200" cy="30480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990600" y="228600"/>
            <a:ext cx="12192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622" y="128346"/>
            <a:ext cx="4468755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192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724400" y="228600"/>
            <a:ext cx="6571331" cy="615553"/>
          </a:xfrm>
        </p:spPr>
        <p:txBody>
          <a:bodyPr/>
          <a:lstStyle/>
          <a:p>
            <a:pPr algn="ctr"/>
            <a:r>
              <a:rPr lang="ru-RU" sz="2000" dirty="0" smtClean="0"/>
              <a:t>Учет операций по НПС по поступлениям, полученным по СБП по счету 03100</a:t>
            </a:r>
            <a:endParaRPr lang="ru-RU" sz="2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1499478"/>
            <a:ext cx="9525000" cy="403262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67200" y="3657600"/>
            <a:ext cx="1828800" cy="18745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90600" y="228600"/>
            <a:ext cx="1295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70460"/>
            <a:ext cx="4468755" cy="499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50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495800" y="228600"/>
            <a:ext cx="7257131" cy="615553"/>
          </a:xfrm>
        </p:spPr>
        <p:txBody>
          <a:bodyPr/>
          <a:lstStyle/>
          <a:p>
            <a:pPr algn="ctr"/>
            <a:r>
              <a:rPr lang="ru-RU" sz="2000" dirty="0" smtClean="0"/>
              <a:t>Сравнение данных СБП выписки  КС 03100 с учетными данными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133600"/>
            <a:ext cx="4764081" cy="37338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057565" y="1192515"/>
            <a:ext cx="4191000" cy="76200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Журнал по НПС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2590800"/>
            <a:ext cx="4876800" cy="312210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219200" y="1219200"/>
            <a:ext cx="4191000" cy="76200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</a:rPr>
              <a:t>Документы по СБП из ПУД по КС 03100</a:t>
            </a: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Равно 11"/>
          <p:cNvSpPr/>
          <p:nvPr/>
        </p:nvSpPr>
        <p:spPr>
          <a:xfrm>
            <a:off x="5943600" y="4038600"/>
            <a:ext cx="609600" cy="457200"/>
          </a:xfrm>
          <a:prstGeom prst="mathEqual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191000" y="4038600"/>
            <a:ext cx="114300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0439400" y="4267200"/>
            <a:ext cx="990600" cy="45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90600" y="152400"/>
            <a:ext cx="13716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26"/>
          <p:cNvSpPr txBox="1"/>
          <p:nvPr/>
        </p:nvSpPr>
        <p:spPr bwMode="auto">
          <a:xfrm>
            <a:off x="860577" y="196645"/>
            <a:ext cx="4473423" cy="502956"/>
          </a:xfrm>
          <a:prstGeom prst="rect">
            <a:avLst/>
          </a:prstGeom>
          <a:noFill/>
        </p:spPr>
        <p:txBody>
          <a:bodyPr wrap="square" lIns="193287" tIns="96644" rIns="193287" bIns="96644" rtlCol="0">
            <a:spAutoFit/>
          </a:bodyPr>
          <a:lstStyle/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УПРАВЛЕНИЕ ФЕДЕРАЛЬНОГО КАЗНАЧЕЙСТВА </a:t>
            </a:r>
            <a:endParaRPr lang="en-US" sz="1000" kern="0" dirty="0">
              <a:solidFill>
                <a:srgbClr val="11437F"/>
              </a:solidFill>
              <a:cs typeface="Arial"/>
            </a:endParaRPr>
          </a:p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ПО КРАСНОЯРСКОМУ КРАЮ</a:t>
            </a:r>
            <a:endParaRPr lang="ru-RU" sz="1000" kern="0" dirty="0">
              <a:solidFill>
                <a:prstClr val="black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035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10000" y="46980"/>
            <a:ext cx="8247731" cy="307777"/>
          </a:xfrm>
        </p:spPr>
        <p:txBody>
          <a:bodyPr/>
          <a:lstStyle/>
          <a:p>
            <a:pPr algn="ctr"/>
            <a:r>
              <a:rPr lang="ru-RU" sz="2000" dirty="0" smtClean="0"/>
              <a:t>Учет операций перечисления сумм, полученных по СБП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8563" y="838200"/>
            <a:ext cx="10058400" cy="474452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724400" y="3124200"/>
            <a:ext cx="1905000" cy="24585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90600" y="152400"/>
            <a:ext cx="17526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26"/>
          <p:cNvSpPr txBox="1"/>
          <p:nvPr/>
        </p:nvSpPr>
        <p:spPr bwMode="auto">
          <a:xfrm>
            <a:off x="838200" y="84182"/>
            <a:ext cx="4473423" cy="502956"/>
          </a:xfrm>
          <a:prstGeom prst="rect">
            <a:avLst/>
          </a:prstGeom>
          <a:noFill/>
        </p:spPr>
        <p:txBody>
          <a:bodyPr wrap="square" lIns="193287" tIns="96644" rIns="193287" bIns="96644" rtlCol="0">
            <a:spAutoFit/>
          </a:bodyPr>
          <a:lstStyle/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УПРАВЛЕНИЕ ФЕДЕРАЛЬНОГО КАЗНАЧЕЙСТВА </a:t>
            </a:r>
            <a:endParaRPr lang="en-US" sz="1000" kern="0" dirty="0">
              <a:solidFill>
                <a:srgbClr val="11437F"/>
              </a:solidFill>
              <a:cs typeface="Arial"/>
            </a:endParaRPr>
          </a:p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ПО КРАСНОЯРСКОМУ КРАЮ</a:t>
            </a:r>
            <a:endParaRPr lang="ru-RU" sz="1000" kern="0" dirty="0">
              <a:solidFill>
                <a:prstClr val="black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586958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10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343400" y="187276"/>
            <a:ext cx="7333331" cy="615553"/>
          </a:xfrm>
        </p:spPr>
        <p:txBody>
          <a:bodyPr/>
          <a:lstStyle/>
          <a:p>
            <a:pPr algn="ctr"/>
            <a:r>
              <a:rPr lang="ru-RU" sz="2000" dirty="0" smtClean="0"/>
              <a:t>Отражение операций по СБП в «Информации о записях учета  ПУИО ЭБ по операциям СКП»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3608" y="1295400"/>
            <a:ext cx="115085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Письмо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Федерального казначейства от 30.03.2022 №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07-04-05/02-7452: </a:t>
            </a:r>
            <a:endParaRPr lang="ru-RU" sz="2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86163" y="2667000"/>
            <a:ext cx="10363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Дебет 0 32404 610                -               Кредит 0 20211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610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Внутренние расчеты по ЕКС»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«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Средства на счетах бюджета в рублях в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органе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Федерального казначейства»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86163" y="4302580"/>
            <a:ext cx="108010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«Перечисление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 с единого казначейского счета по внутренним расчетам (для нижестоящего участника расчетов).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СБП»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86163" y="187276"/>
            <a:ext cx="1199837" cy="5747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26"/>
          <p:cNvSpPr txBox="1"/>
          <p:nvPr/>
        </p:nvSpPr>
        <p:spPr bwMode="auto">
          <a:xfrm>
            <a:off x="838200" y="195542"/>
            <a:ext cx="4473423" cy="502956"/>
          </a:xfrm>
          <a:prstGeom prst="rect">
            <a:avLst/>
          </a:prstGeom>
          <a:noFill/>
        </p:spPr>
        <p:txBody>
          <a:bodyPr wrap="square" lIns="193287" tIns="96644" rIns="193287" bIns="96644" rtlCol="0">
            <a:spAutoFit/>
          </a:bodyPr>
          <a:lstStyle/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УПРАВЛЕНИЕ ФЕДЕРАЛЬНОГО КАЗНАЧЕЙСТВА </a:t>
            </a:r>
            <a:endParaRPr lang="en-US" sz="1000" kern="0" dirty="0">
              <a:solidFill>
                <a:srgbClr val="11437F"/>
              </a:solidFill>
              <a:cs typeface="Arial"/>
            </a:endParaRPr>
          </a:p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ПО КРАСНОЯРСКОМУ КРАЮ</a:t>
            </a:r>
            <a:endParaRPr lang="ru-RU" sz="1000" kern="0" dirty="0">
              <a:solidFill>
                <a:prstClr val="black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2743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11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800600" y="46980"/>
            <a:ext cx="7257131" cy="307777"/>
          </a:xfrm>
        </p:spPr>
        <p:txBody>
          <a:bodyPr/>
          <a:lstStyle/>
          <a:p>
            <a:pPr algn="ctr"/>
            <a:r>
              <a:rPr lang="ru-RU" sz="2000" dirty="0" smtClean="0"/>
              <a:t>Сверка   отражения операций по СБП в Журнале операций по СКП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7498" y="938956"/>
            <a:ext cx="5452197" cy="24479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938956"/>
            <a:ext cx="6748463" cy="38305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4772" y="3403987"/>
            <a:ext cx="4562250" cy="297398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5791200" y="2286000"/>
            <a:ext cx="613572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791200" y="3810000"/>
            <a:ext cx="613572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791200" y="4191000"/>
            <a:ext cx="613572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7543800" y="5727254"/>
            <a:ext cx="685800" cy="2163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8763000" y="5727254"/>
            <a:ext cx="609600" cy="2163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1277600" y="3203609"/>
            <a:ext cx="702095" cy="3015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990600" y="304800"/>
            <a:ext cx="1371600" cy="2913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26"/>
          <p:cNvSpPr txBox="1"/>
          <p:nvPr/>
        </p:nvSpPr>
        <p:spPr bwMode="auto">
          <a:xfrm>
            <a:off x="967273" y="93215"/>
            <a:ext cx="4473423" cy="502956"/>
          </a:xfrm>
          <a:prstGeom prst="rect">
            <a:avLst/>
          </a:prstGeom>
          <a:noFill/>
        </p:spPr>
        <p:txBody>
          <a:bodyPr wrap="square" lIns="193287" tIns="96644" rIns="193287" bIns="96644" rtlCol="0">
            <a:spAutoFit/>
          </a:bodyPr>
          <a:lstStyle/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УПРАВЛЕНИЕ ФЕДЕРАЛЬНОГО КАЗНАЧЕЙСТВА </a:t>
            </a:r>
            <a:endParaRPr lang="en-US" sz="1000" kern="0" dirty="0">
              <a:solidFill>
                <a:srgbClr val="11437F"/>
              </a:solidFill>
              <a:cs typeface="Arial"/>
            </a:endParaRPr>
          </a:p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ПО КРАСНОЯРСКОМУ КРАЮ</a:t>
            </a:r>
            <a:endParaRPr lang="ru-RU" sz="1000" kern="0" dirty="0">
              <a:solidFill>
                <a:prstClr val="black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3261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12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191000" y="46981"/>
            <a:ext cx="7866731" cy="615553"/>
          </a:xfrm>
        </p:spPr>
        <p:txBody>
          <a:bodyPr/>
          <a:lstStyle/>
          <a:p>
            <a:pPr algn="l"/>
            <a:r>
              <a:rPr lang="ru-RU" sz="2000" dirty="0"/>
              <a:t>Аналитический учет перечисления средств СБП </a:t>
            </a:r>
            <a:br>
              <a:rPr lang="ru-RU" sz="2000" dirty="0"/>
            </a:b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447800" y="1524000"/>
            <a:ext cx="8610600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«Ведомость учета внутренних расчетов между органами, осуществляющими кассовое обслуживание исполнения бюджета (ф.0504061)»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Вид средств - переданные,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счет 0 32404 610 (СПС)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контрагенту 9500 (МОУ ФК)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в ППО «АСФК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»;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ru-RU" sz="18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171450" indent="-171450" algn="just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«Ведомость учета внутренних расчетов между органами, осуществляющими кассовое обслуживание исполнения бюджета по НПС» (ф.0504061)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Вид средств - переданные,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счету 03410 610 (НПС) 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 коду ТОФК-контрагента 9500 (МОУ ФК)- 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ПУИО «ЭБ».</a:t>
            </a:r>
            <a:endParaRPr lang="ru-RU" sz="1800" b="1" dirty="0">
              <a:solidFill>
                <a:schemeClr val="accent1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990600" y="152400"/>
            <a:ext cx="16002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26"/>
          <p:cNvSpPr txBox="1"/>
          <p:nvPr/>
        </p:nvSpPr>
        <p:spPr bwMode="auto">
          <a:xfrm>
            <a:off x="838200" y="84182"/>
            <a:ext cx="4473423" cy="502956"/>
          </a:xfrm>
          <a:prstGeom prst="rect">
            <a:avLst/>
          </a:prstGeom>
          <a:noFill/>
        </p:spPr>
        <p:txBody>
          <a:bodyPr wrap="square" lIns="193287" tIns="96644" rIns="193287" bIns="96644" rtlCol="0">
            <a:spAutoFit/>
          </a:bodyPr>
          <a:lstStyle/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УПРАВЛЕНИЕ ФЕДЕРАЛЬНОГО КАЗНАЧЕЙСТВА </a:t>
            </a:r>
            <a:endParaRPr lang="en-US" sz="1000" kern="0" dirty="0">
              <a:solidFill>
                <a:srgbClr val="11437F"/>
              </a:solidFill>
              <a:cs typeface="Arial"/>
            </a:endParaRPr>
          </a:p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ПО КРАСНОЯРСКОМУ КРАЮ</a:t>
            </a:r>
            <a:endParaRPr lang="ru-RU" sz="1000" kern="0" dirty="0">
              <a:solidFill>
                <a:prstClr val="black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01399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145281" y="46980"/>
            <a:ext cx="7912450" cy="307777"/>
          </a:xfrm>
        </p:spPr>
        <p:txBody>
          <a:bodyPr/>
          <a:lstStyle/>
          <a:p>
            <a:pPr algn="ctr"/>
            <a:r>
              <a:rPr lang="ru-RU" sz="2000" dirty="0"/>
              <a:t>Сверка с данными Справки ф.0503125 по счету </a:t>
            </a:r>
            <a:r>
              <a:rPr lang="ru-RU" sz="2000" dirty="0" smtClean="0"/>
              <a:t>32404 </a:t>
            </a:r>
            <a:r>
              <a:rPr lang="ru-RU" sz="2000" dirty="0"/>
              <a:t>по </a:t>
            </a:r>
            <a:r>
              <a:rPr lang="ru-RU" sz="2000" dirty="0" smtClean="0"/>
              <a:t>СКП</a:t>
            </a:r>
            <a:endParaRPr lang="ru-RU" sz="20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025336"/>
            <a:ext cx="5790268" cy="392766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334000" y="2286000"/>
            <a:ext cx="838200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0" y="917405"/>
            <a:ext cx="4495800" cy="273719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6800" y="3020270"/>
            <a:ext cx="10618536" cy="363477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9067800" y="2722824"/>
            <a:ext cx="762000" cy="2974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71268" y="5943600"/>
            <a:ext cx="1220132" cy="4343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066800" y="152400"/>
            <a:ext cx="1371600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26"/>
          <p:cNvSpPr txBox="1"/>
          <p:nvPr/>
        </p:nvSpPr>
        <p:spPr bwMode="auto">
          <a:xfrm>
            <a:off x="838200" y="84182"/>
            <a:ext cx="4473423" cy="502956"/>
          </a:xfrm>
          <a:prstGeom prst="rect">
            <a:avLst/>
          </a:prstGeom>
          <a:noFill/>
        </p:spPr>
        <p:txBody>
          <a:bodyPr wrap="square" lIns="193287" tIns="96644" rIns="193287" bIns="96644" rtlCol="0">
            <a:spAutoFit/>
          </a:bodyPr>
          <a:lstStyle/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УПРАВЛЕНИЕ ФЕДЕРАЛЬНОГО КАЗНАЧЕЙСТВА </a:t>
            </a:r>
            <a:endParaRPr lang="en-US" sz="1000" kern="0" dirty="0">
              <a:solidFill>
                <a:srgbClr val="11437F"/>
              </a:solidFill>
              <a:cs typeface="Arial"/>
            </a:endParaRPr>
          </a:p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ПО КРАСНОЯРСКОМУ КРАЮ</a:t>
            </a:r>
            <a:endParaRPr lang="ru-RU" sz="1000" kern="0" dirty="0">
              <a:solidFill>
                <a:prstClr val="black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94209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14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86200" y="45942"/>
            <a:ext cx="7848600" cy="656655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Сверка с данными Справки ф.0503125 по счету 03410 по НПС</a:t>
            </a:r>
            <a:endParaRPr lang="ru-RU" sz="2000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857" y="914400"/>
            <a:ext cx="8060847" cy="313372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833" y="3415004"/>
            <a:ext cx="8195734" cy="2824163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6705600" y="2819400"/>
            <a:ext cx="1600200" cy="228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534400" y="5943600"/>
            <a:ext cx="719197" cy="3095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066800" y="228600"/>
            <a:ext cx="14478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26"/>
          <p:cNvSpPr txBox="1"/>
          <p:nvPr/>
        </p:nvSpPr>
        <p:spPr bwMode="auto">
          <a:xfrm>
            <a:off x="838200" y="84182"/>
            <a:ext cx="4473423" cy="502956"/>
          </a:xfrm>
          <a:prstGeom prst="rect">
            <a:avLst/>
          </a:prstGeom>
          <a:noFill/>
        </p:spPr>
        <p:txBody>
          <a:bodyPr wrap="square" lIns="193287" tIns="96644" rIns="193287" bIns="96644" rtlCol="0">
            <a:spAutoFit/>
          </a:bodyPr>
          <a:lstStyle/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УПРАВЛЕНИЕ ФЕДЕРАЛЬНОГО КАЗНАЧЕЙСТВА </a:t>
            </a:r>
            <a:endParaRPr lang="en-US" sz="1000" kern="0" dirty="0">
              <a:solidFill>
                <a:srgbClr val="11437F"/>
              </a:solidFill>
              <a:cs typeface="Arial"/>
            </a:endParaRPr>
          </a:p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ПО КРАСНОЯРСКОМУ КРАЮ</a:t>
            </a:r>
            <a:endParaRPr lang="ru-RU" sz="1000" kern="0" dirty="0">
              <a:solidFill>
                <a:prstClr val="black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621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462522" y="198131"/>
            <a:ext cx="3462278" cy="307777"/>
          </a:xfrm>
        </p:spPr>
        <p:txBody>
          <a:bodyPr/>
          <a:lstStyle/>
          <a:p>
            <a:r>
              <a:rPr lang="ru-RU" sz="2000" dirty="0"/>
              <a:t>Актуальные проблемы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362200" y="952500"/>
            <a:ext cx="8077200" cy="6724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Несвоевременная обработка выписки по счету 40102810245370000011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838200" y="2125014"/>
            <a:ext cx="4267200" cy="8101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Кредитовые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документы в функциональные  подсистемы загружены не в полном объеме, требуется повторная загрузка</a:t>
            </a:r>
            <a:endParaRPr lang="ru-RU" sz="16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781800" y="2147986"/>
            <a:ext cx="4495800" cy="81840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Количество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документов в реестре операций СБП (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ED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743) не соответствует количеству операций СБП, решается в рамках обращений</a:t>
            </a:r>
            <a:endParaRPr lang="ru-RU" sz="1600" dirty="0"/>
          </a:p>
        </p:txBody>
      </p:sp>
      <p:sp>
        <p:nvSpPr>
          <p:cNvPr id="8" name="Стрелка вниз 7"/>
          <p:cNvSpPr/>
          <p:nvPr/>
        </p:nvSpPr>
        <p:spPr>
          <a:xfrm>
            <a:off x="3505200" y="1645647"/>
            <a:ext cx="152400" cy="4572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7772400" y="1657879"/>
            <a:ext cx="152400" cy="457200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>
            <a:off x="4679438" y="3071881"/>
            <a:ext cx="2425182" cy="53212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33400" y="3358096"/>
            <a:ext cx="9448799" cy="1894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215" algn="just">
              <a:lnSpc>
                <a:spcPct val="150000"/>
              </a:lnSpc>
            </a:pPr>
            <a:r>
              <a:rPr lang="ru-RU" sz="1600" b="1" u="sng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Следствие:</a:t>
            </a:r>
          </a:p>
          <a:p>
            <a:pPr lvl="0" indent="450215" algn="just">
              <a:lnSpc>
                <a:spcPct val="150000"/>
              </a:lnSpc>
            </a:pPr>
            <a:r>
              <a:rPr lang="ru-RU" sz="16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 продление рабочего дня;</a:t>
            </a:r>
          </a:p>
          <a:p>
            <a:pPr lvl="0" indent="450215" algn="just">
              <a:lnSpc>
                <a:spcPct val="150000"/>
              </a:lnSpc>
            </a:pPr>
            <a:r>
              <a:rPr lang="ru-RU" sz="16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2) несвоевременное закрытие операционного дня ТОФК;</a:t>
            </a:r>
          </a:p>
          <a:p>
            <a:pPr lvl="0" indent="450215" algn="just">
              <a:lnSpc>
                <a:spcPct val="150000"/>
              </a:lnSpc>
            </a:pPr>
            <a:r>
              <a:rPr lang="ru-RU" sz="1600" b="1" dirty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3) нарушение регламентного времени представления оперативной </a:t>
            </a:r>
            <a:r>
              <a:rPr lang="ru-RU" sz="1600" b="1" dirty="0" smtClean="0">
                <a:solidFill>
                  <a:srgbClr val="4F81BD">
                    <a:lumMod val="50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отчетности;</a:t>
            </a:r>
          </a:p>
          <a:p>
            <a:pPr lvl="0" indent="450215" algn="just">
              <a:lnSpc>
                <a:spcPct val="150000"/>
              </a:lnSpc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4) нарушение срока представления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выписок по лицевым счетам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клиентам.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551" y="5420087"/>
            <a:ext cx="11752958" cy="10173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50215" algn="just">
              <a:lnSpc>
                <a:spcPct val="150000"/>
              </a:lnSpc>
              <a:spcAft>
                <a:spcPts val="800"/>
              </a:spcAft>
            </a:pPr>
            <a:r>
              <a:rPr lang="ru-RU" sz="2400" b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Предложение</a:t>
            </a:r>
            <a:r>
              <a:rPr lang="ru-RU" sz="1800" b="1" u="sng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рассмотреть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возможность решения таких проблем в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часовом поясе, соответствующем региону.</a:t>
            </a:r>
            <a:endParaRPr lang="ru-RU" sz="1800" b="1" dirty="0"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66800" y="228600"/>
            <a:ext cx="12954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26"/>
          <p:cNvSpPr txBox="1"/>
          <p:nvPr/>
        </p:nvSpPr>
        <p:spPr bwMode="auto">
          <a:xfrm>
            <a:off x="838200" y="84182"/>
            <a:ext cx="4473423" cy="502956"/>
          </a:xfrm>
          <a:prstGeom prst="rect">
            <a:avLst/>
          </a:prstGeom>
          <a:noFill/>
        </p:spPr>
        <p:txBody>
          <a:bodyPr wrap="square" lIns="193287" tIns="96644" rIns="193287" bIns="96644" rtlCol="0">
            <a:spAutoFit/>
          </a:bodyPr>
          <a:lstStyle/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УПРАВЛЕНИЕ ФЕДЕРАЛЬНОГО КАЗНАЧЕЙСТВА </a:t>
            </a:r>
            <a:endParaRPr lang="en-US" sz="1000" kern="0" dirty="0">
              <a:solidFill>
                <a:srgbClr val="11437F"/>
              </a:solidFill>
              <a:cs typeface="Arial"/>
            </a:endParaRPr>
          </a:p>
          <a:p>
            <a:pPr defTabSz="914400">
              <a:defRPr/>
            </a:pPr>
            <a:r>
              <a:rPr lang="ru-RU" sz="1000" kern="0" dirty="0">
                <a:solidFill>
                  <a:srgbClr val="11437F"/>
                </a:solidFill>
                <a:cs typeface="Arial"/>
              </a:rPr>
              <a:t>ПО КРАСНОЯРСКОМУ КРАЮ</a:t>
            </a:r>
            <a:endParaRPr lang="ru-RU" sz="1000" kern="0" dirty="0">
              <a:solidFill>
                <a:prstClr val="black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94074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6739"/>
            <a:ext cx="12192000" cy="3657600"/>
          </a:xfrm>
          <a:prstGeom prst="rect">
            <a:avLst/>
          </a:prstGeom>
          <a:solidFill>
            <a:srgbClr val="1143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33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6" y="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327" b="-1"/>
          <a:stretch/>
        </p:blipFill>
        <p:spPr>
          <a:xfrm>
            <a:off x="6557762" y="3650861"/>
            <a:ext cx="5949607" cy="2971800"/>
          </a:xfrm>
          <a:prstGeom prst="rect">
            <a:avLst/>
          </a:prstGeom>
        </p:spPr>
      </p:pic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6" y="2819406"/>
            <a:ext cx="6285295" cy="656655"/>
          </a:xfrm>
        </p:spPr>
        <p:txBody>
          <a:bodyPr/>
          <a:lstStyle/>
          <a:p>
            <a:r>
              <a:rPr lang="ru-RU" sz="4267" kern="1200" dirty="0">
                <a:solidFill>
                  <a:schemeClr val="bg1"/>
                </a:solidFill>
                <a:latin typeface="+mj-lt"/>
                <a:ea typeface="Segoe UI Black" panose="020B0A02040204020203" pitchFamily="34" charset="0"/>
                <a:cs typeface="Segoe UI Black" panose="020B0A02040204020203" pitchFamily="34" charset="0"/>
              </a:rPr>
              <a:t>Спасибо за внимание!</a:t>
            </a:r>
            <a:endParaRPr lang="ru-RU" dirty="0">
              <a:solidFill>
                <a:schemeClr val="bg1"/>
              </a:solidFill>
              <a:latin typeface="+mj-lt"/>
              <a:ea typeface="Segoe UI Black" panose="020B0A02040204020203" pitchFamily="34" charset="0"/>
              <a:cs typeface="Segoe UI Black" panose="020B0A02040204020203" pitchFamily="34" charset="0"/>
            </a:endParaRPr>
          </a:p>
        </p:txBody>
      </p:sp>
      <p:sp>
        <p:nvSpPr>
          <p:cNvPr id="7" name="TextBox 26"/>
          <p:cNvSpPr txBox="1"/>
          <p:nvPr/>
        </p:nvSpPr>
        <p:spPr bwMode="auto">
          <a:xfrm>
            <a:off x="0" y="228600"/>
            <a:ext cx="4473423" cy="502956"/>
          </a:xfrm>
          <a:prstGeom prst="rect">
            <a:avLst/>
          </a:prstGeom>
          <a:noFill/>
        </p:spPr>
        <p:txBody>
          <a:bodyPr wrap="square" lIns="193287" tIns="96644" rIns="193287" bIns="96644" rtlCol="0">
            <a:spAutoFit/>
          </a:bodyPr>
          <a:lstStyle/>
          <a:p>
            <a:pPr defTabSz="914400">
              <a:defRPr/>
            </a:pPr>
            <a:r>
              <a:rPr lang="ru-RU" sz="1000" kern="0" dirty="0">
                <a:solidFill>
                  <a:schemeClr val="bg1"/>
                </a:solidFill>
                <a:cs typeface="Arial"/>
              </a:rPr>
              <a:t>УПРАВЛЕНИЕ ФЕДЕРАЛЬНОГО КАЗНАЧЕЙСТВА </a:t>
            </a:r>
            <a:endParaRPr lang="en-US" sz="1000" kern="0" dirty="0">
              <a:solidFill>
                <a:schemeClr val="bg1"/>
              </a:solidFill>
              <a:cs typeface="Arial"/>
            </a:endParaRPr>
          </a:p>
          <a:p>
            <a:pPr defTabSz="914400">
              <a:defRPr/>
            </a:pPr>
            <a:r>
              <a:rPr lang="ru-RU" sz="1000" kern="0" dirty="0">
                <a:solidFill>
                  <a:schemeClr val="bg1"/>
                </a:solidFill>
                <a:cs typeface="Arial"/>
              </a:rPr>
              <a:t>ПО КРАСНОЯРСКОМУ КРАЮ</a:t>
            </a:r>
          </a:p>
        </p:txBody>
      </p:sp>
    </p:spTree>
    <p:extLst>
      <p:ext uri="{BB962C8B-B14F-4D97-AF65-F5344CB8AC3E}">
        <p14:creationId xmlns:p14="http://schemas.microsoft.com/office/powerpoint/2010/main" val="265095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23770</TotalTime>
  <Words>796</Words>
  <Application>Microsoft Office PowerPoint</Application>
  <PresentationFormat>Широкоэкранный</PresentationFormat>
  <Paragraphs>100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17</vt:i4>
      </vt:variant>
    </vt:vector>
  </HeadingPairs>
  <TitlesOfParts>
    <vt:vector size="25" baseType="lpstr">
      <vt:lpstr>Arial</vt:lpstr>
      <vt:lpstr>Calibri</vt:lpstr>
      <vt:lpstr>Segoe UI Black</vt:lpstr>
      <vt:lpstr>Segoe UI Light</vt:lpstr>
      <vt:lpstr>Times New Roman</vt:lpstr>
      <vt:lpstr>Wingdings</vt:lpstr>
      <vt:lpstr>Office Theme</vt:lpstr>
      <vt:lpstr>4_Office Theme</vt:lpstr>
      <vt:lpstr>Презентация PowerPoint</vt:lpstr>
      <vt:lpstr>Нормативные документы, используемые при казначейском учете поступлений с использованием системы быстрых платежей</vt:lpstr>
      <vt:lpstr>Учет поступлений по СБП :</vt:lpstr>
      <vt:lpstr>Сверка оборотов и остатков по счету казначейского учета 320211 в регистрах учета с выпиской из КС 03212</vt:lpstr>
      <vt:lpstr>Сверка оборота по поступлениям СБП по КС 03212 с первичными документами ПУР</vt:lpstr>
      <vt:lpstr>Сверка оборота по поступлениям СБП по КС 03212 с первичными документами ПУР</vt:lpstr>
      <vt:lpstr>Сверка оборотов и остатков по счету казначейского учета 03100 в регистрах учета по НПС с выпиской из КС 03100</vt:lpstr>
      <vt:lpstr>Учет операций по НПС по поступлениям, полученным по СБП по счету 03100</vt:lpstr>
      <vt:lpstr>Сравнение данных СБП выписки  КС 03100 с учетными данными</vt:lpstr>
      <vt:lpstr>Учет операций перечисления сумм, полученных по СБП</vt:lpstr>
      <vt:lpstr>Отражение операций по СБП в «Информации о записях учета  ПУИО ЭБ по операциям СКП»</vt:lpstr>
      <vt:lpstr>Сверка   отражения операций по СБП в Журнале операций по СКП</vt:lpstr>
      <vt:lpstr>Аналитический учет перечисления средств СБП  </vt:lpstr>
      <vt:lpstr>Сверка с данными Справки ф.0503125 по счету 32404 по СКП</vt:lpstr>
      <vt:lpstr> Сверка с данными Справки ф.0503125 по счету 03410 по НПС</vt:lpstr>
      <vt:lpstr>Актуальные проблемы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Губрий Инесса Геннадьевна</cp:lastModifiedBy>
  <cp:revision>1210</cp:revision>
  <cp:lastPrinted>2026-07-02T05:20:05Z</cp:lastPrinted>
  <dcterms:created xsi:type="dcterms:W3CDTF">2019-07-31T16:47:50Z</dcterms:created>
  <dcterms:modified xsi:type="dcterms:W3CDTF">2026-07-07T07:30:35Z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